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16" r:id="rId2"/>
    <p:sldId id="417" r:id="rId3"/>
    <p:sldId id="415" r:id="rId4"/>
  </p:sldIdLst>
  <p:sldSz cx="12192000" cy="6858000"/>
  <p:notesSz cx="6797675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7" autoAdjust="0"/>
    <p:restoredTop sz="95538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8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71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US" altLang="zh-CN" smtClean="0">
                <a:latin typeface="Futura Medium" pitchFamily="2" charset="0"/>
              </a:rPr>
              <a:pPr/>
              <a:t>1/9/20</a:t>
            </a:fld>
            <a:endParaRPr lang="zh-CN" altLang="en-US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US" altLang="zh-CN" smtClean="0">
                <a:latin typeface="Futura Medium" pitchFamily="2" charset="0"/>
              </a:rPr>
              <a:pPr/>
              <a:t>‹#›</a:t>
            </a:fld>
            <a:endParaRPr lang="zh-CN" altLang="en-US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US" altLang="zh-CN" smtClean="0"/>
              <a:pPr/>
              <a:t>1/9/20</a:t>
            </a:fld>
            <a:endParaRPr lang="zh-CN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Futura Medium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911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altLang="zh-CN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27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US" altLang="zh-CN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28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 to insert Role in </a:t>
            </a:r>
            <a:r>
              <a:rPr lang="en-US" altLang="zh-CN" dirty="0" err="1"/>
              <a:t>Organisation</a:t>
            </a:r>
            <a:endParaRPr lang="en-US" altLang="zh-CN" dirty="0"/>
          </a:p>
        </p:txBody>
      </p:sp>
      <p:sp>
        <p:nvSpPr>
          <p:cNvPr id="2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3" name="TextBox 12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 to edit source</a:t>
            </a:r>
            <a:endParaRPr lang="zh-CN" altLang="en-US" dirty="0"/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zh-CN" altLang="en-US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/>
              <a:t>Click icon to add chart</a:t>
            </a:r>
            <a:endParaRPr lang="zh-CN" alt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/>
              <a:t>Click icon to add chart</a:t>
            </a:r>
            <a:endParaRPr lang="zh-CN" altLang="en-US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Chart title appears here</a:t>
            </a:r>
            <a:endParaRPr lang="zh-CN" altLang="en-US" dirty="0"/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/>
              <a:t>Click icon to add chart</a:t>
            </a:r>
            <a:endParaRPr lang="zh-CN" altLang="en-US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US" altLang="zh-CN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zh-CN" dirty="0"/>
              <a:t>Click icon to add chart</a:t>
            </a:r>
            <a:endParaRPr lang="zh-CN" altLang="en-US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27" name="TextBox 2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US" altLang="zh-CN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5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1" name="TextBox 10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2" name="TextBox 11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6" name="TextBox 5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27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2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xtBox 5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 to insert Role in </a:t>
            </a:r>
            <a:r>
              <a:rPr lang="en-US" altLang="zh-CN" dirty="0" err="1"/>
              <a:t>Organisation</a:t>
            </a:r>
            <a:endParaRPr lang="en-US" altLang="zh-CN" dirty="0"/>
          </a:p>
        </p:txBody>
      </p:sp>
      <p:sp>
        <p:nvSpPr>
          <p:cNvPr id="30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4" name="TextBox 13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C93094D-CBD3-194A-9540-BC424F64B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1" y="0"/>
            <a:ext cx="12204913" cy="4837998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106" name="Text Box 11" descr="&lt;COMPANY_NAME&gt;{18.70866,264.5669,508.875,59.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noProof="1"/>
              <a:t>Click to insert Role in Organisation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{18.70866,264.5669,508.875,59.87236}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15" name="TextBox 14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zh-CN" alt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 altLang="zh-CN" dirty="0"/>
              <a:t>Click icon to add picture</a:t>
            </a:r>
            <a:endParaRPr lang="zh-CN" altLang="en-US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zh-CN" altLang="en-US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zh-CN" altLang="en-US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7" name="TextBox 6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</p:spTree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8" name="TextBox 7" descr="CONFIDENTIAL_TAG_0xFFEE"/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 noProof="1"/>
              <a:t>June 2017</a:t>
            </a:r>
            <a:endParaRPr lang="zh-CN" altLang="en-US" noProof="1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US" altLang="zh-CN" noProof="1" smtClean="0"/>
              <a:pPr/>
              <a:t>‹#›</a:t>
            </a:fld>
            <a:endParaRPr lang="zh-CN" altLang="en-US" noProof="1"/>
          </a:p>
        </p:txBody>
      </p:sp>
      <p:sp>
        <p:nvSpPr>
          <p:cNvPr id="84" name="Text Box 11" descr="&lt;COMPANY_NAME&gt;{18.70866,264.5669,509.3857,40.33535}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US" altLang="zh-CN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Shell</a:t>
            </a:r>
            <a:endParaRPr lang="zh-CN" altLang="en-US" sz="850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3A373D-C1A9-C642-8565-E46B5062B835}"/>
              </a:ext>
            </a:extLst>
          </p:cNvPr>
          <p:cNvSpPr/>
          <p:nvPr/>
        </p:nvSpPr>
        <p:spPr>
          <a:xfrm>
            <a:off x="546908" y="775602"/>
            <a:ext cx="7267056" cy="4752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dirty="0"/>
              <a:t>平面设计需求：</a:t>
            </a:r>
            <a:endParaRPr lang="en-US" altLang="zh-CN" sz="1800" dirty="0"/>
          </a:p>
          <a:p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1</a:t>
            </a:r>
            <a:r>
              <a:rPr lang="zh-CN" altLang="en-US" sz="1800" dirty="0"/>
              <a:t>、</a:t>
            </a:r>
            <a:r>
              <a:rPr lang="en-US" altLang="zh-CN" sz="1800" dirty="0"/>
              <a:t>KV</a:t>
            </a:r>
            <a:r>
              <a:rPr lang="zh-CN" altLang="en-US" sz="1800" dirty="0"/>
              <a:t>主视觉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主题：主标题 “龙心英雄”  副标题 “梦回大唐”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              </a:t>
            </a:r>
            <a:r>
              <a:rPr lang="en-US" altLang="zh-CN" sz="1800" dirty="0"/>
              <a:t>Dragon</a:t>
            </a:r>
            <a:r>
              <a:rPr lang="zh-CN" altLang="en-US" sz="1800" dirty="0"/>
              <a:t> </a:t>
            </a:r>
            <a:r>
              <a:rPr lang="en-US" altLang="zh-CN" sz="1800" dirty="0"/>
              <a:t>Heart</a:t>
            </a:r>
            <a:r>
              <a:rPr lang="zh-CN" altLang="en-US" sz="1800" dirty="0"/>
              <a:t> </a:t>
            </a:r>
            <a:r>
              <a:rPr lang="en-US" altLang="zh-CN" sz="1800" dirty="0"/>
              <a:t>Hero</a:t>
            </a:r>
            <a:r>
              <a:rPr lang="zh-CN" altLang="en-US" sz="1800" dirty="0"/>
              <a:t> </a:t>
            </a:r>
            <a:r>
              <a:rPr lang="en-US" altLang="zh-CN" sz="1800" dirty="0"/>
              <a:t>2020</a:t>
            </a:r>
            <a:r>
              <a:rPr lang="zh-CN" altLang="en-US" sz="1800" dirty="0"/>
              <a:t>壳牌零售业务年度</a:t>
            </a:r>
            <a:r>
              <a:rPr lang="zh-CN" altLang="en-US" sz="1800"/>
              <a:t>颁奖晚宴 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基调：荣耀 </a:t>
            </a:r>
            <a:r>
              <a:rPr lang="en-US" altLang="zh-CN" sz="1800" dirty="0"/>
              <a:t>&amp;</a:t>
            </a:r>
            <a:r>
              <a:rPr lang="zh-CN" altLang="en-US" sz="1800" dirty="0"/>
              <a:t> 感动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元素：大唐盛世、花瓣、红色金色、龙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endParaRPr lang="en-US" altLang="zh-CN" sz="1800" dirty="0"/>
          </a:p>
          <a:p>
            <a:pPr>
              <a:lnSpc>
                <a:spcPct val="150000"/>
              </a:lnSpc>
            </a:pP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en-US" altLang="zh-CN" sz="1800" dirty="0"/>
              <a:t>2</a:t>
            </a:r>
            <a:r>
              <a:rPr lang="zh-CN" altLang="en-US" sz="1800" dirty="0"/>
              <a:t>、</a:t>
            </a:r>
            <a:r>
              <a:rPr lang="en-US" altLang="zh-CN" sz="1800" dirty="0"/>
              <a:t>Foyer</a:t>
            </a:r>
            <a:r>
              <a:rPr lang="zh-CN" altLang="en-US" sz="1800" dirty="0"/>
              <a:t>区合影背景墙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背景墙画面：参考左侧样式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用途：嘉宾合影拍照</a:t>
            </a:r>
            <a:endParaRPr lang="en-US" altLang="zh-CN" sz="1800" dirty="0"/>
          </a:p>
        </p:txBody>
      </p:sp>
      <p:pic>
        <p:nvPicPr>
          <p:cNvPr id="4" name="FEBD0F5C-C3C2-4850-8E3D-21A9440031A8" descr="FEBD0F5C-C3C2-4850-8E3D-21A9440031A8">
            <a:extLst>
              <a:ext uri="{FF2B5EF4-FFF2-40B4-BE49-F238E27FC236}">
                <a16:creationId xmlns:a16="http://schemas.microsoft.com/office/drawing/2014/main" id="{41272646-541D-4391-9186-0AFCB4B0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665" y="1180920"/>
            <a:ext cx="3132588" cy="207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61C3F3B0-8304-4B75-B459-635130FBC729" descr="61C3F3B0-8304-4B75-B459-635130FBC729">
            <a:extLst>
              <a:ext uri="{FF2B5EF4-FFF2-40B4-BE49-F238E27FC236}">
                <a16:creationId xmlns:a16="http://schemas.microsoft.com/office/drawing/2014/main" id="{7CF98F24-04B4-4A72-BD57-E4213722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86" y="3871355"/>
            <a:ext cx="3122098" cy="21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图片包含 天空, 户外, 建筑物, 人员&#10;&#10;描述已自动生成">
            <a:extLst>
              <a:ext uri="{FF2B5EF4-FFF2-40B4-BE49-F238E27FC236}">
                <a16:creationId xmlns:a16="http://schemas.microsoft.com/office/drawing/2014/main" id="{5A18165A-5E1D-5D43-8FDA-6D4DCF7DA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55" y="3871355"/>
            <a:ext cx="3122804" cy="21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451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3A373D-C1A9-C642-8565-E46B5062B835}"/>
              </a:ext>
            </a:extLst>
          </p:cNvPr>
          <p:cNvSpPr/>
          <p:nvPr/>
        </p:nvSpPr>
        <p:spPr>
          <a:xfrm>
            <a:off x="546908" y="775602"/>
            <a:ext cx="6982048" cy="17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/>
              <a:t>3D</a:t>
            </a:r>
            <a:r>
              <a:rPr lang="zh-CN" altLang="en-US" sz="1800" dirty="0"/>
              <a:t>效果图需求：</a:t>
            </a:r>
            <a:endParaRPr lang="en-US" altLang="zh-CN" sz="1800" dirty="0"/>
          </a:p>
          <a:p>
            <a:pPr>
              <a:lnSpc>
                <a:spcPct val="150000"/>
              </a:lnSpc>
            </a:pPr>
            <a:r>
              <a:rPr lang="zh-CN" altLang="en-US" sz="1800" dirty="0"/>
              <a:t>主会场：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/>
              <a:t>整体人数</a:t>
            </a:r>
            <a:r>
              <a:rPr lang="en-US" altLang="zh-CN" sz="1800" dirty="0"/>
              <a:t>250</a:t>
            </a:r>
            <a:r>
              <a:rPr lang="zh-CN" altLang="en-US" sz="1800" dirty="0"/>
              <a:t>人</a:t>
            </a:r>
            <a:endParaRPr lang="en-US" altLang="zh-CN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/>
              <a:t>T</a:t>
            </a:r>
            <a:r>
              <a:rPr lang="zh-CN" altLang="en-US" sz="1800" dirty="0"/>
              <a:t>型舞台，观众坐席为鱼骨坐在</a:t>
            </a:r>
            <a:r>
              <a:rPr lang="en-US" altLang="zh-CN" sz="1800" dirty="0"/>
              <a:t>T</a:t>
            </a:r>
            <a:r>
              <a:rPr lang="zh-CN" altLang="en-US" sz="1800" dirty="0"/>
              <a:t>台周围</a:t>
            </a:r>
            <a:endParaRPr lang="en-US" altLang="zh-CN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389B87-5CF4-1E49-ABD1-57E7AC7C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08" y="875145"/>
            <a:ext cx="3896178" cy="35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240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23B2F29D-127F-D641-A67F-7FEE6FCB8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65983"/>
              </p:ext>
            </p:extLst>
          </p:nvPr>
        </p:nvGraphicFramePr>
        <p:xfrm>
          <a:off x="0" y="0"/>
          <a:ext cx="12192000" cy="698049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713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325">
                  <a:extLst>
                    <a:ext uri="{9D8B030D-6E8A-4147-A177-3AD203B41FA5}">
                      <a16:colId xmlns:a16="http://schemas.microsoft.com/office/drawing/2014/main" val="1518400798"/>
                    </a:ext>
                  </a:extLst>
                </a:gridCol>
                <a:gridCol w="5317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4154567081"/>
                    </a:ext>
                  </a:extLst>
                </a:gridCol>
              </a:tblGrid>
              <a:tr h="43236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60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Time</a:t>
                      </a:r>
                      <a:endParaRPr lang="zh-CN" altLang="en-US" sz="160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555" marR="7555" marT="755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800" u="none" strike="noStrike" kern="1200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  <a:sym typeface="Arial"/>
                        </a:rPr>
                        <a:t>未来时光机</a:t>
                      </a:r>
                    </a:p>
                  </a:txBody>
                  <a:tcPr marL="7555" marR="7555" marT="755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CN" sz="160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Content</a:t>
                      </a:r>
                      <a:endParaRPr lang="zh-CN" altLang="en-US" sz="1600" u="none" strike="noStrike" kern="1200" cap="none" spc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555" marR="7555" marT="755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60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FillTx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  <a:sym typeface="Arial"/>
                        </a:rPr>
                        <a:t>备注</a:t>
                      </a:r>
                    </a:p>
                  </a:txBody>
                  <a:tcPr marL="7555" marR="7555" marT="755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18:40-18:42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未来召唤</a:t>
                      </a: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Opening Video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呼喊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灯光暗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 灯光亮（局部） 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——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 钢琴</a:t>
                      </a: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18:42-18:45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时刻向上</a:t>
                      </a:r>
                      <a:endParaRPr lang="en-US" altLang="zh-CN" sz="1600" kern="1200" dirty="0">
                        <a:solidFill>
                          <a:srgbClr val="C00000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（脚踏实地、志存高远）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海阔天空歌曲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领导上台（局部灯光）、舞台亮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18:45-18:50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1219170" rtl="0" eaLnBrk="1" latinLnBrk="0" hangingPunct="1"/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主持人开场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借用海阔天空的歌词开场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18:50-18:55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盛主席讲话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&amp;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祝酒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18:55-19:15</a:t>
                      </a:r>
                      <a:r>
                        <a:rPr lang="zh-CN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 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用餐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65218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19:15-19:45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US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壳牌</a:t>
                      </a:r>
                      <a:r>
                        <a:rPr lang="en-US" altLang="zh-CN" sz="24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-</a:t>
                      </a:r>
                      <a:r>
                        <a:rPr lang="zh-CN" altLang="en-US" sz="24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王牌对王牌</a:t>
                      </a:r>
                      <a:b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1.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播放电影龙标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Video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，把大家带入影院的环境中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  <a:p>
                      <a:pPr algn="l" fontAlgn="ctr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2.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邀请五人上台，其他四人带着耳塞</a:t>
                      </a:r>
                      <a:b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3.</a:t>
                      </a:r>
                      <a:r>
                        <a:rPr lang="zh-CN" altLang="en-US" sz="12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第一个人观看一段视频，手持台词。根据电影片段表演并传递台词，第二个人需要摘掉耳塞后听取，随后依次传递给第三个人，最后一个人来公布答案。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（两部趣味搞笑类型、三部精神传递类型）</a:t>
                      </a:r>
                      <a:b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1.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哪吒</a:t>
                      </a:r>
                      <a:b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2.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西虹市首富</a:t>
                      </a:r>
                      <a:b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3.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飞驰人生</a:t>
                      </a:r>
                      <a:b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4.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中国机长</a:t>
                      </a:r>
                      <a:b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5.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阿甘正传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2829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19:45-20:10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用餐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zh-CN" sz="1400" kern="1200" dirty="0">
                        <a:solidFill>
                          <a:schemeClr val="tx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60096"/>
                  </a:ext>
                </a:extLst>
              </a:tr>
              <a:tr h="1288146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20:00-20:25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 </a:t>
                      </a:r>
                      <a:r>
                        <a:rPr lang="zh-CN" altLang="en-US" sz="18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关爱无界</a:t>
                      </a:r>
                      <a:endParaRPr lang="zh-CN" altLang="en-US" sz="1600" kern="1200" dirty="0">
                        <a:solidFill>
                          <a:srgbClr val="C00000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请</a:t>
                      </a:r>
                      <a:r>
                        <a:rPr lang="en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William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上台分享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北京市劳模奖</a:t>
                      </a:r>
                      <a:b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请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Ludy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上台分享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2019GC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社会活动</a:t>
                      </a:r>
                      <a:b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请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Amy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上台分享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社会公益成就</a:t>
                      </a:r>
                      <a:b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</a:b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请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M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avis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上台分享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2019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员工关爱成绩</a:t>
                      </a: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70" rtl="0" eaLnBrk="1" fontAlgn="ctr" latinLnBrk="0" hangingPunct="1"/>
                      <a:endParaRPr lang="zh-CN" altLang="en-US" sz="16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20:25-20:30</a:t>
                      </a:r>
                      <a:r>
                        <a:rPr lang="zh-CN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Rise Me Up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歌曲演唱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583691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20:30-20:35 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rgbClr val="C00000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拥抱未来</a:t>
                      </a:r>
                      <a:endParaRPr lang="zh-CN" altLang="zh-CN" sz="1800" kern="1200" dirty="0">
                        <a:solidFill>
                          <a:srgbClr val="C00000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启航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 诗歌朗诵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诗歌朗诵启航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932704"/>
                  </a:ext>
                </a:extLst>
              </a:tr>
              <a:tr h="39399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20:35-20:37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Ending Video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呼应开头，我们正在通向未来</a:t>
                      </a:r>
                      <a:endParaRPr lang="zh-CN" altLang="zh-CN" sz="1600" kern="1200" dirty="0">
                        <a:solidFill>
                          <a:schemeClr val="tx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5996"/>
                  </a:ext>
                </a:extLst>
              </a:tr>
              <a:tr h="337502"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20:37-20:40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拥抱未来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歌曲</a:t>
                      </a:r>
                      <a:endParaRPr lang="zh-CN" altLang="zh-CN" sz="14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effectLst/>
                          <a:latin typeface="FZHei-B01S" panose="03000509000000000000" pitchFamily="66" charset="-122"/>
                          <a:ea typeface="FZHei-B01S" panose="03000509000000000000" pitchFamily="66" charset="-122"/>
                          <a:cs typeface="+mn-cs"/>
                        </a:rPr>
                        <a:t>高潮收尾</a:t>
                      </a:r>
                      <a:endParaRPr lang="zh-CN" altLang="zh-CN" sz="1600" kern="1200" dirty="0">
                        <a:solidFill>
                          <a:schemeClr val="dk1"/>
                        </a:solidFill>
                        <a:effectLst/>
                        <a:latin typeface="FZHei-B01S" panose="03000509000000000000" pitchFamily="66" charset="-122"/>
                        <a:ea typeface="FZHei-B01S" panose="03000509000000000000" pitchFamily="66" charset="-122"/>
                        <a:cs typeface="+mn-cs"/>
                      </a:endParaRPr>
                    </a:p>
                  </a:txBody>
                  <a:tcPr marL="7555" marR="7555" marT="755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0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60057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BD7C1BEB-4B1D-4739-A4E1-3EC07B637F12}" vid="{6AF1DD0B-9F67-4482-A7BC-CF63924A528D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230</Words>
  <Application>Microsoft Macintosh PowerPoint</Application>
  <PresentationFormat>宽屏</PresentationFormat>
  <Paragraphs>63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Futura Bold</vt:lpstr>
      <vt:lpstr>FZHei-B01S</vt:lpstr>
      <vt:lpstr>Arial</vt:lpstr>
      <vt:lpstr>Futura Medium</vt:lpstr>
      <vt:lpstr>Wingdings</vt:lpstr>
      <vt:lpstr>Shell layouts with footer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mso6707</dc:creator>
  <cp:lastModifiedBy>office</cp:lastModifiedBy>
  <cp:revision>60</cp:revision>
  <dcterms:created xsi:type="dcterms:W3CDTF">2019-11-20T03:30:46Z</dcterms:created>
  <dcterms:modified xsi:type="dcterms:W3CDTF">2020-01-09T01:46:28Z</dcterms:modified>
</cp:coreProperties>
</file>